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9" r:id="rId3"/>
    <p:sldId id="261" r:id="rId4"/>
    <p:sldId id="262" r:id="rId5"/>
    <p:sldId id="258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87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0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542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07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384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91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407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28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12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5863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60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9652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014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090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725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62219-6BE9-403E-A59A-337E4CD4C68C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1B28CC6-67BA-4320-BBB8-A55DFF6D50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19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E963E-8CCF-4D5B-8C49-5BAF94A58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6" y="2404534"/>
            <a:ext cx="9991023" cy="1646302"/>
          </a:xfrm>
        </p:spPr>
        <p:txBody>
          <a:bodyPr/>
          <a:lstStyle/>
          <a:p>
            <a:r>
              <a:rPr lang="ru-RU" dirty="0"/>
              <a:t>Тюменский </a:t>
            </a:r>
            <a:r>
              <a:rPr lang="ru-RU" dirty="0" err="1"/>
              <a:t>Промстройпроект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0E204D-497E-46B9-BFA2-2B1B8A52E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551332" cy="1096899"/>
          </a:xfrm>
        </p:spPr>
        <p:txBody>
          <a:bodyPr/>
          <a:lstStyle/>
          <a:p>
            <a:r>
              <a:rPr lang="ru-RU" dirty="0"/>
              <a:t>открытое акционерное общество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535E4E-FA98-408B-9B9E-7EF12B3FD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75" y="536848"/>
            <a:ext cx="2015051" cy="210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19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6C6F09-29C9-410C-A0CC-AB672A565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О Компании</a:t>
            </a:r>
            <a:br>
              <a:rPr lang="ru-RU" sz="3600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AD857E-452A-4672-B424-0F06D511C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0042"/>
            <a:ext cx="8596668" cy="5149516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sz="1900" b="1" dirty="0">
                <a:solidFill>
                  <a:schemeClr val="tx1"/>
                </a:solidFill>
                <a:cs typeface="Times New Roman" pitchFamily="18" charset="0"/>
              </a:rPr>
              <a:t>Тюменский </a:t>
            </a:r>
            <a:r>
              <a:rPr lang="ru-RU" sz="1900" b="1" dirty="0" err="1">
                <a:solidFill>
                  <a:schemeClr val="tx1"/>
                </a:solidFill>
                <a:cs typeface="Times New Roman" pitchFamily="18" charset="0"/>
              </a:rPr>
              <a:t>Промстройпроект</a:t>
            </a:r>
            <a:r>
              <a:rPr lang="ru-RU" sz="1900" b="1" dirty="0">
                <a:solidFill>
                  <a:schemeClr val="tx1"/>
                </a:solidFill>
                <a:cs typeface="Times New Roman" pitchFamily="18" charset="0"/>
              </a:rPr>
              <a:t> - </a:t>
            </a: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крупнейших институтов, который более 50 лет выполняет проектные </a:t>
            </a:r>
            <a:r>
              <a:rPr lang="ru-RU" sz="1900" dirty="0" err="1">
                <a:solidFill>
                  <a:schemeClr val="tx1"/>
                </a:solidFill>
                <a:cs typeface="Times New Roman" pitchFamily="18" charset="0"/>
              </a:rPr>
              <a:t>рабо</a:t>
            </a: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-ты на территории Тюменской области и за ее пределами. В собственности института имеются производственные помещения общей площадью 11000 </a:t>
            </a:r>
            <a:r>
              <a:rPr lang="ru-RU" sz="1900" dirty="0" err="1">
                <a:solidFill>
                  <a:schemeClr val="tx1"/>
                </a:solidFill>
                <a:cs typeface="Times New Roman" pitchFamily="18" charset="0"/>
              </a:rPr>
              <a:t>кв.м</a:t>
            </a: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. Предприятие </a:t>
            </a:r>
            <a:r>
              <a:rPr lang="ru-RU" sz="1900" dirty="0" err="1">
                <a:solidFill>
                  <a:schemeClr val="tx1"/>
                </a:solidFill>
                <a:cs typeface="Times New Roman" pitchFamily="18" charset="0"/>
              </a:rPr>
              <a:t>осна-щено</a:t>
            </a: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 современной электронно-вычисли-тельной техникой и всей необходимой периферийной инфраструктурой. Комп-</a:t>
            </a:r>
            <a:r>
              <a:rPr lang="ru-RU" sz="1900" dirty="0" err="1">
                <a:solidFill>
                  <a:schemeClr val="tx1"/>
                </a:solidFill>
                <a:cs typeface="Times New Roman" pitchFamily="18" charset="0"/>
              </a:rPr>
              <a:t>лексная</a:t>
            </a: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 автоматизация проектных работ решается за счет использования одного из наиболее эффективных программных средств «</a:t>
            </a:r>
            <a:r>
              <a:rPr lang="en-US" sz="1900" dirty="0" err="1">
                <a:solidFill>
                  <a:schemeClr val="tx1"/>
                </a:solidFill>
                <a:cs typeface="Times New Roman" pitchFamily="18" charset="0"/>
              </a:rPr>
              <a:t>Allplan</a:t>
            </a: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».</a:t>
            </a:r>
          </a:p>
          <a:p>
            <a:pPr algn="just">
              <a:lnSpc>
                <a:spcPct val="120000"/>
              </a:lnSpc>
            </a:pP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ОАО «Тюменский </a:t>
            </a:r>
            <a:r>
              <a:rPr lang="ru-RU" sz="1900" dirty="0" err="1">
                <a:solidFill>
                  <a:schemeClr val="tx1"/>
                </a:solidFill>
                <a:cs typeface="Times New Roman" pitchFamily="18" charset="0"/>
              </a:rPr>
              <a:t>Промстройпроект</a:t>
            </a: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» - член ряда некоммерческих объединений товаропроизводителей, в том числе: Союза проектировщиков России, Союза проектно-изыскательских организаций Тюменской области, Союза Тюменских строителей.</a:t>
            </a:r>
          </a:p>
          <a:p>
            <a:pPr algn="just"/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ОАО «Тюменский </a:t>
            </a:r>
            <a:r>
              <a:rPr lang="ru-RU" sz="1900" dirty="0" err="1">
                <a:solidFill>
                  <a:schemeClr val="tx1"/>
                </a:solidFill>
                <a:cs typeface="Times New Roman" pitchFamily="18" charset="0"/>
              </a:rPr>
              <a:t>Промстройпроект</a:t>
            </a:r>
            <a:r>
              <a:rPr lang="ru-RU" sz="1900" dirty="0">
                <a:solidFill>
                  <a:schemeClr val="tx1"/>
                </a:solidFill>
                <a:cs typeface="Times New Roman" pitchFamily="18" charset="0"/>
              </a:rPr>
              <a:t>» </a:t>
            </a:r>
            <a:r>
              <a:rPr lang="ru-RU" sz="1900" b="0" i="0" dirty="0">
                <a:solidFill>
                  <a:srgbClr val="000000"/>
                </a:solidFill>
                <a:effectLst/>
              </a:rPr>
              <a:t>имеет все необходимые лицензии, свидетельство о допуске к определенным видам работ, которые оказывают влияние на безопасность объектов капитального строительства, большой и постоянно обновляемый информационный фонд.</a:t>
            </a:r>
          </a:p>
          <a:p>
            <a:pPr algn="just"/>
            <a:r>
              <a:rPr lang="ru-RU" sz="1900" b="0" i="0" dirty="0">
                <a:solidFill>
                  <a:srgbClr val="000000"/>
                </a:solidFill>
                <a:effectLst/>
              </a:rPr>
              <a:t>Создана и успешно функционирует система контроля качества, охватывающая вопросы выпуска проектной документации и выполнения строительно-монтажных работ. Проведена аттестация рабочих мест.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CE9D2F-3FF7-4824-8E0A-A203C3885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8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BA9B6-EE72-4AB9-9E60-B1D525DF7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Свидетельства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61F7961-669E-4F35-A0F3-3218D9A87BC3}"/>
              </a:ext>
            </a:extLst>
          </p:cNvPr>
          <p:cNvGrpSpPr/>
          <p:nvPr/>
        </p:nvGrpSpPr>
        <p:grpSpPr>
          <a:xfrm>
            <a:off x="597864" y="1634521"/>
            <a:ext cx="3300368" cy="4727777"/>
            <a:chOff x="2953532" y="620688"/>
            <a:chExt cx="5417688" cy="623431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6AB5599-7E8D-4BBE-B7F3-1FAEB8A85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040" y="620688"/>
              <a:ext cx="3439180" cy="500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EA1B7B4A-ED73-4A19-A90E-266B75D9D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864440"/>
              <a:ext cx="3439180" cy="500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6BAD2C1-F6EF-4034-B29C-1975F7091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2" y="1070304"/>
              <a:ext cx="3439180" cy="500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7DF036F-F824-4973-B9B1-71B8ED60B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12" y="1340768"/>
              <a:ext cx="3439180" cy="500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C631B9B-5F1E-4012-A161-AADDD3438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5686" y="1556792"/>
              <a:ext cx="3439180" cy="500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41706E93-6B58-41B1-9187-4A34544EF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3532" y="1815000"/>
              <a:ext cx="3463922" cy="504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E6E7EA7-8729-4065-A15F-9DC12E8BA228}"/>
              </a:ext>
            </a:extLst>
          </p:cNvPr>
          <p:cNvGrpSpPr/>
          <p:nvPr/>
        </p:nvGrpSpPr>
        <p:grpSpPr>
          <a:xfrm>
            <a:off x="4804707" y="1525124"/>
            <a:ext cx="4151096" cy="4837174"/>
            <a:chOff x="3126233" y="874147"/>
            <a:chExt cx="5125050" cy="5875459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E8435D5E-7C4B-4C5F-91E3-25900387D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16" y="874147"/>
              <a:ext cx="3535267" cy="50507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3FE6BA0-49E3-4323-9226-70A149A81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0901" y="1028328"/>
              <a:ext cx="3535267" cy="50507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14F9AA3A-FC43-4232-AF31-5A9AD7ECF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4590" y="1250723"/>
              <a:ext cx="3533243" cy="50507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9E678F11-3460-4B77-BABC-DB16CB777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8392" y="1474802"/>
              <a:ext cx="3533888" cy="50507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A31D6ED7-55FE-47D7-8045-053D0519A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6233" y="1698881"/>
              <a:ext cx="3533999" cy="50507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145B553-8273-4E15-84F5-D999F07E85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258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95FCE-7223-458B-BBD0-42FD056C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Сертификаты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C50DDB-659E-4B95-865F-45D197DF9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9212"/>
            <a:ext cx="8596668" cy="1102375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ОАО «Тюменский </a:t>
            </a:r>
            <a:r>
              <a:rPr lang="ru-RU" sz="1800" b="1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Промстройпроект</a:t>
            </a:r>
            <a:r>
              <a:rPr lang="ru-RU" sz="1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» прошел процесс сертификации в соответствии с процедурами аудирования и сертификации </a:t>
            </a:r>
            <a:br>
              <a:rPr lang="ru-RU" sz="1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</a:br>
            <a:r>
              <a:rPr lang="en-US" sz="1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TUV NORD CERT</a:t>
            </a:r>
            <a:r>
              <a:rPr lang="ru-RU" sz="18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EACEFB-95FF-4423-A3DF-99E946F687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849" y="2390808"/>
            <a:ext cx="2808438" cy="39712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/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E29C81-FBDF-454E-B8AE-909C05E92C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84230" y="2972196"/>
            <a:ext cx="3971211" cy="28084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/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FE4694-6A6C-40C7-89A0-27D4A956D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83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6CF02-BF4C-44BB-9ED6-AFACEF37D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Деятельность компании</a:t>
            </a:r>
            <a:br>
              <a:rPr lang="ru-RU" sz="3600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14BF14-0718-4AEA-8929-1282E69B8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4915"/>
            <a:ext cx="8596668" cy="4626448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комплексная разработка проектной документации;</a:t>
            </a:r>
          </a:p>
          <a:p>
            <a:pPr>
              <a:lnSpc>
                <a:spcPct val="170000"/>
              </a:lnSpc>
              <a:buNone/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	- экспертиза проектно-сметной документации;</a:t>
            </a:r>
          </a:p>
          <a:p>
            <a:pPr>
              <a:lnSpc>
                <a:spcPct val="170000"/>
              </a:lnSpc>
              <a:buNone/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	- обследование аварийных зданий и сооружений;</a:t>
            </a:r>
          </a:p>
          <a:p>
            <a:pPr>
              <a:lnSpc>
                <a:spcPct val="170000"/>
              </a:lnSpc>
              <a:buNone/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	- ведение авторского надзора за строительством объектов;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1600" dirty="0">
                <a:solidFill>
                  <a:schemeClr val="tx1"/>
                </a:solidFill>
                <a:cs typeface="Times New Roman" pitchFamily="18" charset="0"/>
              </a:rPr>
              <a:t>     - проектные работы по охране окружающей среды.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CB81EA-BFF0-48FD-B1C9-87C0F400F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0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3E75B-D565-47E6-80AE-55CE2F0CE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института</a:t>
            </a:r>
          </a:p>
        </p:txBody>
      </p:sp>
      <p:pic>
        <p:nvPicPr>
          <p:cNvPr id="4" name="Объект 1">
            <a:extLst>
              <a:ext uri="{FF2B5EF4-FFF2-40B4-BE49-F238E27FC236}">
                <a16:creationId xmlns:a16="http://schemas.microsoft.com/office/drawing/2014/main" id="{5ED20640-4A62-4170-981F-6C5E08E2F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76" y="1356297"/>
            <a:ext cx="7247823" cy="51237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9C1751-C68A-45F3-895D-C9817F2BE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96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B418B-07B1-4CBF-9EF1-1B8481EA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Работаем в интересах ЗАКАЗЧИКА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324FEC-DF65-45C4-A183-63F81CBAB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Полный диапазон проектных услуг – из одних рук;</a:t>
            </a:r>
          </a:p>
          <a:p>
            <a:r>
              <a:rPr lang="ru-RU" dirty="0">
                <a:solidFill>
                  <a:schemeClr val="tx1"/>
                </a:solidFill>
              </a:rPr>
              <a:t>Практический опыт и ресурсы для проектирования объектов любой сложности;</a:t>
            </a:r>
          </a:p>
          <a:p>
            <a:r>
              <a:rPr lang="ru-RU" dirty="0">
                <a:solidFill>
                  <a:schemeClr val="tx1"/>
                </a:solidFill>
              </a:rPr>
              <a:t>Значительный опыт руководства комплексными проектами;</a:t>
            </a:r>
          </a:p>
          <a:p>
            <a:r>
              <a:rPr lang="ru-RU" dirty="0">
                <a:solidFill>
                  <a:schemeClr val="tx1"/>
                </a:solidFill>
              </a:rPr>
              <a:t>Ведение авторского надзора за строительством;</a:t>
            </a:r>
          </a:p>
          <a:p>
            <a:r>
              <a:rPr lang="ru-RU" dirty="0">
                <a:solidFill>
                  <a:schemeClr val="tx1"/>
                </a:solidFill>
              </a:rPr>
              <a:t>Доступ к новейшей информации по комплектации материалами и оборудованием объекта;</a:t>
            </a:r>
          </a:p>
          <a:p>
            <a:r>
              <a:rPr lang="ru-RU" dirty="0">
                <a:solidFill>
                  <a:schemeClr val="tx1"/>
                </a:solidFill>
              </a:rPr>
              <a:t>Знание зарубежных и российских норм и стандартов;</a:t>
            </a:r>
          </a:p>
          <a:p>
            <a:r>
              <a:rPr lang="ru-RU" dirty="0">
                <a:solidFill>
                  <a:schemeClr val="tx1"/>
                </a:solidFill>
              </a:rPr>
              <a:t>Гибкая организация проекта с выгодой для Заказчика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54815D-3320-47EE-979F-1B0EFA25D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23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1A62A9-A467-4000-A65C-F3CC726F3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 период своей деятельности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270E43-067C-4D7A-9EA0-0CBDD8526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Институтом разработано более 3-х тысяч проектов промышленных предприятий, объектов </a:t>
            </a:r>
            <a:r>
              <a:rPr lang="ru-RU" dirty="0" err="1"/>
              <a:t>жилищно</a:t>
            </a:r>
            <a:r>
              <a:rPr lang="ru-RU" dirty="0"/>
              <a:t> – гражданского назначения.  </a:t>
            </a:r>
          </a:p>
          <a:p>
            <a:r>
              <a:rPr lang="ru-RU" dirty="0"/>
              <a:t>Большая часть предприятий по производству строительных материалов и конструкций, находящихся на территории Тюменской области, построена по проектам </a:t>
            </a:r>
            <a:r>
              <a:rPr lang="ru-RU" dirty="0" err="1"/>
              <a:t>Промстройпроекта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2CA5C7-5801-4382-B5CF-F6345AF52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01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AC53D-C15E-43AD-A46A-5DADDF2B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Нами были успешно выполнены</a:t>
            </a:r>
            <a:br>
              <a:rPr lang="ru-RU" dirty="0"/>
            </a:br>
            <a:r>
              <a:rPr lang="ru-RU" dirty="0"/>
              <a:t>следующие работы</a:t>
            </a:r>
          </a:p>
        </p:txBody>
      </p:sp>
      <p:pic>
        <p:nvPicPr>
          <p:cNvPr id="6" name="Объект 5" descr="3.jpg">
            <a:extLst>
              <a:ext uri="{FF2B5EF4-FFF2-40B4-BE49-F238E27FC236}">
                <a16:creationId xmlns:a16="http://schemas.microsoft.com/office/drawing/2014/main" id="{68FB0273-E47F-473B-BA42-48AAEF1D1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4178" y="1814897"/>
            <a:ext cx="6300175" cy="4894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4B778A-1988-4FD0-A3C9-51A01C537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56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DA2D8-3664-45E1-AC72-5091AD092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Объект 3" descr="4.jpg">
            <a:extLst>
              <a:ext uri="{FF2B5EF4-FFF2-40B4-BE49-F238E27FC236}">
                <a16:creationId xmlns:a16="http://schemas.microsoft.com/office/drawing/2014/main" id="{BDE92DB7-162F-4D23-A0CE-037B4D320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11882" y="1902125"/>
            <a:ext cx="6404345" cy="4830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F2D2AC-6944-4287-9C7B-5B0EBFD25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1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E648E-D1EF-43E1-AA67-F4C4E7D6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A506C4-BD04-448F-B1AD-D8B653041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6" name="Объект 5" descr="6.jpg">
            <a:extLst>
              <a:ext uri="{FF2B5EF4-FFF2-40B4-BE49-F238E27FC236}">
                <a16:creationId xmlns:a16="http://schemas.microsoft.com/office/drawing/2014/main" id="{35381AA7-2A7A-493C-88F6-C910FED0C7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16756" y="1488281"/>
            <a:ext cx="6755364" cy="5066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2780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5" name="Объект 4" descr="7.jpg">
            <a:extLst>
              <a:ext uri="{FF2B5EF4-FFF2-40B4-BE49-F238E27FC236}">
                <a16:creationId xmlns:a16="http://schemas.microsoft.com/office/drawing/2014/main" id="{54986BAE-4EFA-43B4-86E4-7B52D5E13F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4760"/>
          <a:stretch/>
        </p:blipFill>
        <p:spPr>
          <a:xfrm>
            <a:off x="1997337" y="1679324"/>
            <a:ext cx="6588397" cy="4911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9964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8" name="Объект 7" descr="8.jpg">
            <a:extLst>
              <a:ext uri="{FF2B5EF4-FFF2-40B4-BE49-F238E27FC236}">
                <a16:creationId xmlns:a16="http://schemas.microsoft.com/office/drawing/2014/main" id="{63FAC91E-8C45-4FEC-9FDD-D45423382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5287"/>
          <a:stretch/>
        </p:blipFill>
        <p:spPr>
          <a:xfrm>
            <a:off x="1689127" y="1409817"/>
            <a:ext cx="6928006" cy="5183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384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7" name="Объект 6" descr="10.jpg">
            <a:extLst>
              <a:ext uri="{FF2B5EF4-FFF2-40B4-BE49-F238E27FC236}">
                <a16:creationId xmlns:a16="http://schemas.microsoft.com/office/drawing/2014/main" id="{936B4A3D-53DC-4013-9185-64232FE4F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-270"/>
          <a:stretch/>
        </p:blipFill>
        <p:spPr>
          <a:xfrm>
            <a:off x="1774700" y="1496445"/>
            <a:ext cx="6960091" cy="5019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4769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80B0305D-83BE-4635-B6BE-D16A97858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7815" y="1218773"/>
            <a:ext cx="7536678" cy="575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3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8" name="Объект 7" descr="19.jpg">
            <a:extLst>
              <a:ext uri="{FF2B5EF4-FFF2-40B4-BE49-F238E27FC236}">
                <a16:creationId xmlns:a16="http://schemas.microsoft.com/office/drawing/2014/main" id="{8275954D-86D9-457C-A72E-D1924CE2A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3759"/>
          <a:stretch/>
        </p:blipFill>
        <p:spPr>
          <a:xfrm>
            <a:off x="1596102" y="1552270"/>
            <a:ext cx="6806752" cy="5137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0736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9" name="Объект 8" descr="10 дорожек бассейна СК Зодчий.jpg">
            <a:extLst>
              <a:ext uri="{FF2B5EF4-FFF2-40B4-BE49-F238E27FC236}">
                <a16:creationId xmlns:a16="http://schemas.microsoft.com/office/drawing/2014/main" id="{F494F580-9DA2-4632-8A4D-C3A562082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2864"/>
          <a:stretch/>
        </p:blipFill>
        <p:spPr>
          <a:xfrm>
            <a:off x="1485134" y="1404406"/>
            <a:ext cx="7341233" cy="5034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3433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7" name="Объект 6" descr="36.jpg">
            <a:extLst>
              <a:ext uri="{FF2B5EF4-FFF2-40B4-BE49-F238E27FC236}">
                <a16:creationId xmlns:a16="http://schemas.microsoft.com/office/drawing/2014/main" id="{C5139137-39FC-4FAA-9B18-484907E9D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1872"/>
          <a:stretch/>
        </p:blipFill>
        <p:spPr>
          <a:xfrm>
            <a:off x="1497887" y="1463145"/>
            <a:ext cx="6981970" cy="5226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2960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8" name="Объект 7" descr="43.jpg">
            <a:extLst>
              <a:ext uri="{FF2B5EF4-FFF2-40B4-BE49-F238E27FC236}">
                <a16:creationId xmlns:a16="http://schemas.microsoft.com/office/drawing/2014/main" id="{C7967935-58D4-4DAC-B70A-4DF5C9BFB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14289" y="1369729"/>
            <a:ext cx="6925450" cy="5319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9412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7" name="Объект 6" descr="DSC09745.JPG">
            <a:extLst>
              <a:ext uri="{FF2B5EF4-FFF2-40B4-BE49-F238E27FC236}">
                <a16:creationId xmlns:a16="http://schemas.microsoft.com/office/drawing/2014/main" id="{BC96C183-CB8F-45D2-8A8C-3A90029CAA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10879" y="1382403"/>
            <a:ext cx="6871109" cy="5153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6900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8" name="Объект 7" descr="DSC09752.JPG">
            <a:extLst>
              <a:ext uri="{FF2B5EF4-FFF2-40B4-BE49-F238E27FC236}">
                <a16:creationId xmlns:a16="http://schemas.microsoft.com/office/drawing/2014/main" id="{6A34138A-799F-4E66-B273-9417489E6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20504" y="1464036"/>
            <a:ext cx="6967362" cy="5225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574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7" name="Объект 6" descr="DSC09772.JPG">
            <a:extLst>
              <a:ext uri="{FF2B5EF4-FFF2-40B4-BE49-F238E27FC236}">
                <a16:creationId xmlns:a16="http://schemas.microsoft.com/office/drawing/2014/main" id="{C5E07372-C81B-4943-8EE6-6D55CFA4A1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62752" y="1517156"/>
            <a:ext cx="6896534" cy="5172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4305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8" name="Объект 7" descr="38.jpg">
            <a:extLst>
              <a:ext uri="{FF2B5EF4-FFF2-40B4-BE49-F238E27FC236}">
                <a16:creationId xmlns:a16="http://schemas.microsoft.com/office/drawing/2014/main" id="{194C3E74-451B-47FB-B25D-3369C80147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1826"/>
          <a:stretch/>
        </p:blipFill>
        <p:spPr>
          <a:xfrm>
            <a:off x="1689177" y="1488281"/>
            <a:ext cx="6886932" cy="5152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0286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7" name="Объект 6" descr="28.jpg">
            <a:extLst>
              <a:ext uri="{FF2B5EF4-FFF2-40B4-BE49-F238E27FC236}">
                <a16:creationId xmlns:a16="http://schemas.microsoft.com/office/drawing/2014/main" id="{BED3F4FD-CF36-46EE-B59F-7E94386D16A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print"/>
          <a:srcRect l="6155" r="951"/>
          <a:stretch/>
        </p:blipFill>
        <p:spPr>
          <a:xfrm>
            <a:off x="1466404" y="1573447"/>
            <a:ext cx="7292585" cy="4798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490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7" name="Объект 6" descr="еврошкола1.jpg">
            <a:extLst>
              <a:ext uri="{FF2B5EF4-FFF2-40B4-BE49-F238E27FC236}">
                <a16:creationId xmlns:a16="http://schemas.microsoft.com/office/drawing/2014/main" id="{5514FFF2-37BF-48CF-9AB9-6A7151F8A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1826"/>
          <a:stretch/>
        </p:blipFill>
        <p:spPr>
          <a:xfrm>
            <a:off x="1920183" y="1506069"/>
            <a:ext cx="6790680" cy="5080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3982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8" name="Объект 7" descr="40.jpg">
            <a:extLst>
              <a:ext uri="{FF2B5EF4-FFF2-40B4-BE49-F238E27FC236}">
                <a16:creationId xmlns:a16="http://schemas.microsoft.com/office/drawing/2014/main" id="{C3708E6C-A6D3-4725-8E5F-85F296ADF9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915"/>
          <a:stretch/>
        </p:blipFill>
        <p:spPr>
          <a:xfrm>
            <a:off x="1377559" y="1458483"/>
            <a:ext cx="7896443" cy="5231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5343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Награды и отзывы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7" name="Объект 6" descr="SKMBT_C284e14092514290_0001.jpg">
            <a:extLst>
              <a:ext uri="{FF2B5EF4-FFF2-40B4-BE49-F238E27FC236}">
                <a16:creationId xmlns:a16="http://schemas.microsoft.com/office/drawing/2014/main" id="{B99451B3-6B99-4838-8EA9-4F2F40F2E6F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print"/>
          <a:srcRect l="5848" t="1037" r="1113" b="1926"/>
          <a:stretch/>
        </p:blipFill>
        <p:spPr>
          <a:xfrm>
            <a:off x="492754" y="2132640"/>
            <a:ext cx="3680154" cy="3266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SKMBT_C284e14092514300_0001.jpg">
            <a:extLst>
              <a:ext uri="{FF2B5EF4-FFF2-40B4-BE49-F238E27FC236}">
                <a16:creationId xmlns:a16="http://schemas.microsoft.com/office/drawing/2014/main" id="{46104329-925C-4B62-86F6-FB1986AB5C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810"/>
          <a:stretch/>
        </p:blipFill>
        <p:spPr>
          <a:xfrm>
            <a:off x="7086635" y="2132639"/>
            <a:ext cx="2396416" cy="3266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</p:spPr>
      </p:pic>
      <p:pic>
        <p:nvPicPr>
          <p:cNvPr id="10" name="Рисунок 9" descr="DSC00638.jpg">
            <a:extLst>
              <a:ext uri="{FF2B5EF4-FFF2-40B4-BE49-F238E27FC236}">
                <a16:creationId xmlns:a16="http://schemas.microsoft.com/office/drawing/2014/main" id="{ACCC3327-D758-45A9-A2AA-AC311AC70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509" y="2132640"/>
            <a:ext cx="2350525" cy="3266599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40472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Награды и отзывы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11" name="Рисунок 10" descr="imgScan-111221-0002.jpg">
            <a:extLst>
              <a:ext uri="{FF2B5EF4-FFF2-40B4-BE49-F238E27FC236}">
                <a16:creationId xmlns:a16="http://schemas.microsoft.com/office/drawing/2014/main" id="{BAB10204-57B7-43EE-8A1E-B27BBDC2DC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3425" y="1790342"/>
            <a:ext cx="2924724" cy="4021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</p:spPr>
      </p:pic>
      <p:pic>
        <p:nvPicPr>
          <p:cNvPr id="13" name="Объект 12" descr="imgScan-111221-0001.jpg">
            <a:extLst>
              <a:ext uri="{FF2B5EF4-FFF2-40B4-BE49-F238E27FC236}">
                <a16:creationId xmlns:a16="http://schemas.microsoft.com/office/drawing/2014/main" id="{CA6480E5-6F06-42D0-AE5A-0C975B1AB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357295" y="1878386"/>
            <a:ext cx="2790575" cy="3881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39744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Награды и отзывы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pic>
        <p:nvPicPr>
          <p:cNvPr id="8" name="Объект 7" descr="img079.jpg">
            <a:extLst>
              <a:ext uri="{FF2B5EF4-FFF2-40B4-BE49-F238E27FC236}">
                <a16:creationId xmlns:a16="http://schemas.microsoft.com/office/drawing/2014/main" id="{D5B67E5C-8BD8-4C1E-843A-27A1EFC3E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67102" y="2016384"/>
            <a:ext cx="2821891" cy="3986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</p:spPr>
      </p:pic>
      <p:pic>
        <p:nvPicPr>
          <p:cNvPr id="9" name="Рисунок 8" descr="16.jpg">
            <a:extLst>
              <a:ext uri="{FF2B5EF4-FFF2-40B4-BE49-F238E27FC236}">
                <a16:creationId xmlns:a16="http://schemas.microsoft.com/office/drawing/2014/main" id="{D0150565-C45E-4BC6-9E5D-A579A6A61ED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4563653" y="2550585"/>
            <a:ext cx="3986606" cy="2803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Below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5617736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8911-4DB0-403A-982E-492E90B5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Тюменский </a:t>
            </a:r>
            <a:r>
              <a:rPr lang="ru-RU" dirty="0" err="1"/>
              <a:t>Промстройпроект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B285B-EBC5-4900-921F-675E290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59" y="5759823"/>
            <a:ext cx="891941" cy="929735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06C0D6E3-7E81-48C6-84C3-EB68B1918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Адрес: 625035, РФ, Тюменская область, </a:t>
            </a:r>
            <a:br>
              <a:rPr lang="ru-RU" sz="4000" dirty="0"/>
            </a:br>
            <a:r>
              <a:rPr lang="ru-RU" sz="4000" dirty="0"/>
              <a:t>г. Тюмень, ул. Республики, д.160 Телефон: (3452) 20-23-10 E-mail: info@tpsp72.ru Web </a:t>
            </a:r>
            <a:r>
              <a:rPr lang="ru-RU" sz="4000" dirty="0" err="1"/>
              <a:t>site</a:t>
            </a:r>
            <a:r>
              <a:rPr lang="ru-RU" sz="4000" dirty="0"/>
              <a:t>: www.tpsp72.ru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2A325784-98A1-43C5-A709-BE4CC75ACE12}"/>
              </a:ext>
            </a:extLst>
          </p:cNvPr>
          <p:cNvSpPr txBox="1">
            <a:spLocks/>
          </p:cNvSpPr>
          <p:nvPr/>
        </p:nvSpPr>
        <p:spPr>
          <a:xfrm>
            <a:off x="3455469" y="1063690"/>
            <a:ext cx="8235660" cy="1096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открытое акционерное общество</a:t>
            </a:r>
          </a:p>
        </p:txBody>
      </p:sp>
    </p:spTree>
    <p:extLst>
      <p:ext uri="{BB962C8B-B14F-4D97-AF65-F5344CB8AC3E}">
        <p14:creationId xmlns:p14="http://schemas.microsoft.com/office/powerpoint/2010/main" val="184009793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</TotalTime>
  <Words>422</Words>
  <Application>Microsoft Office PowerPoint</Application>
  <PresentationFormat>Широкоэкранный</PresentationFormat>
  <Paragraphs>52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Times New Roman</vt:lpstr>
      <vt:lpstr>Trebuchet MS</vt:lpstr>
      <vt:lpstr>Wingdings 3</vt:lpstr>
      <vt:lpstr>Аспект</vt:lpstr>
      <vt:lpstr>Тюменский Промстройпроект</vt:lpstr>
      <vt:lpstr>О Компании </vt:lpstr>
      <vt:lpstr>Свидетельства</vt:lpstr>
      <vt:lpstr>Сертификаты</vt:lpstr>
      <vt:lpstr>Деятельность компании </vt:lpstr>
      <vt:lpstr>Структура института</vt:lpstr>
      <vt:lpstr>Работаем в интересах ЗАКАЗЧИКА</vt:lpstr>
      <vt:lpstr>За период своей деятельности</vt:lpstr>
      <vt:lpstr>Нами были успешно выполнены следующие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Наши работы</vt:lpstr>
      <vt:lpstr>Награды и отзывы</vt:lpstr>
      <vt:lpstr>Награды и отзывы</vt:lpstr>
      <vt:lpstr>Награды и отзывы</vt:lpstr>
      <vt:lpstr>Тюменский Промстройпроект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Тюменский Промстройпроект</dc:title>
  <dc:creator>Евгений Титов</dc:creator>
  <cp:lastModifiedBy>Евгений Титов</cp:lastModifiedBy>
  <cp:revision>9</cp:revision>
  <dcterms:created xsi:type="dcterms:W3CDTF">2025-05-16T09:26:56Z</dcterms:created>
  <dcterms:modified xsi:type="dcterms:W3CDTF">2025-05-16T10:24:21Z</dcterms:modified>
</cp:coreProperties>
</file>